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sldIdLst>
    <p:sldId id="256" r:id="rId2"/>
    <p:sldId id="271" r:id="rId3"/>
    <p:sldId id="272" r:id="rId4"/>
    <p:sldId id="259" r:id="rId5"/>
    <p:sldId id="257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58" r:id="rId14"/>
    <p:sldId id="287" r:id="rId15"/>
    <p:sldId id="270" r:id="rId16"/>
    <p:sldId id="291" r:id="rId17"/>
    <p:sldId id="292" r:id="rId18"/>
    <p:sldId id="269" r:id="rId19"/>
    <p:sldId id="288" r:id="rId20"/>
    <p:sldId id="289" r:id="rId21"/>
    <p:sldId id="290" r:id="rId22"/>
    <p:sldId id="262" r:id="rId23"/>
    <p:sldId id="263" r:id="rId24"/>
    <p:sldId id="264" r:id="rId25"/>
    <p:sldId id="293" r:id="rId26"/>
    <p:sldId id="265" r:id="rId27"/>
    <p:sldId id="277" r:id="rId28"/>
    <p:sldId id="275" r:id="rId29"/>
    <p:sldId id="266" r:id="rId30"/>
    <p:sldId id="273" r:id="rId31"/>
    <p:sldId id="274" r:id="rId32"/>
    <p:sldId id="279" r:id="rId33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CFC651-0743-4E87-8986-A845EA847AD3}">
          <p14:sldIdLst>
            <p14:sldId id="256"/>
            <p14:sldId id="271"/>
            <p14:sldId id="272"/>
            <p14:sldId id="259"/>
            <p14:sldId id="257"/>
            <p14:sldId id="280"/>
            <p14:sldId id="281"/>
            <p14:sldId id="282"/>
            <p14:sldId id="283"/>
            <p14:sldId id="284"/>
            <p14:sldId id="285"/>
            <p14:sldId id="286"/>
            <p14:sldId id="258"/>
            <p14:sldId id="287"/>
            <p14:sldId id="270"/>
            <p14:sldId id="291"/>
            <p14:sldId id="292"/>
            <p14:sldId id="269"/>
            <p14:sldId id="288"/>
            <p14:sldId id="289"/>
            <p14:sldId id="290"/>
            <p14:sldId id="262"/>
            <p14:sldId id="263"/>
            <p14:sldId id="264"/>
            <p14:sldId id="293"/>
            <p14:sldId id="265"/>
            <p14:sldId id="277"/>
            <p14:sldId id="275"/>
            <p14:sldId id="266"/>
            <p14:sldId id="273"/>
            <p14:sldId id="274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7E1624-685E-49D9-A216-2C23CBED3CD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3EB28BE-4748-4B03-AD0E-3E1CBFA9410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Recruitment</a:t>
          </a:r>
        </a:p>
      </dgm:t>
    </dgm:pt>
    <dgm:pt modelId="{AC8F7618-2C4B-48D5-81A9-631649BD7D9E}" type="parTrans" cxnId="{4B6178C7-0AC9-4F43-8F5E-7AF846D5890E}">
      <dgm:prSet/>
      <dgm:spPr/>
      <dgm:t>
        <a:bodyPr/>
        <a:lstStyle/>
        <a:p>
          <a:endParaRPr lang="en-US"/>
        </a:p>
      </dgm:t>
    </dgm:pt>
    <dgm:pt modelId="{0A77BD02-B542-435B-AC95-1F9F15C8B052}" type="sibTrans" cxnId="{4B6178C7-0AC9-4F43-8F5E-7AF846D5890E}">
      <dgm:prSet/>
      <dgm:spPr/>
      <dgm:t>
        <a:bodyPr/>
        <a:lstStyle/>
        <a:p>
          <a:endParaRPr lang="en-US"/>
        </a:p>
      </dgm:t>
    </dgm:pt>
    <dgm:pt modelId="{40CA6E4B-87C2-4B8C-9155-895F3670B88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Signing Consent form</a:t>
          </a:r>
        </a:p>
      </dgm:t>
    </dgm:pt>
    <dgm:pt modelId="{370317D4-2333-4438-83E1-5EE65280A0CC}" type="parTrans" cxnId="{FCD4551A-B904-4A43-8B3A-D1B91E1C55E6}">
      <dgm:prSet/>
      <dgm:spPr/>
      <dgm:t>
        <a:bodyPr/>
        <a:lstStyle/>
        <a:p>
          <a:endParaRPr lang="en-US"/>
        </a:p>
      </dgm:t>
    </dgm:pt>
    <dgm:pt modelId="{9DDD544C-F79E-46E0-B685-D6AB1A5228FA}" type="sibTrans" cxnId="{FCD4551A-B904-4A43-8B3A-D1B91E1C55E6}">
      <dgm:prSet/>
      <dgm:spPr/>
      <dgm:t>
        <a:bodyPr/>
        <a:lstStyle/>
        <a:p>
          <a:endParaRPr lang="en-US"/>
        </a:p>
      </dgm:t>
    </dgm:pt>
    <dgm:pt modelId="{CB685549-1BB3-4EA1-B7E0-6257C864888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Study procedures</a:t>
          </a:r>
        </a:p>
      </dgm:t>
    </dgm:pt>
    <dgm:pt modelId="{400E73E7-91DF-4302-B8DF-6B087929D253}" type="parTrans" cxnId="{5904DA1E-13AE-4DAE-993D-A10B07748130}">
      <dgm:prSet/>
      <dgm:spPr/>
      <dgm:t>
        <a:bodyPr/>
        <a:lstStyle/>
        <a:p>
          <a:endParaRPr lang="en-US"/>
        </a:p>
      </dgm:t>
    </dgm:pt>
    <dgm:pt modelId="{9AAEB224-087B-406A-A6F3-5DE97B00C46A}" type="sibTrans" cxnId="{5904DA1E-13AE-4DAE-993D-A10B07748130}">
      <dgm:prSet/>
      <dgm:spPr/>
      <dgm:t>
        <a:bodyPr/>
        <a:lstStyle/>
        <a:p>
          <a:endParaRPr lang="en-US"/>
        </a:p>
      </dgm:t>
    </dgm:pt>
    <dgm:pt modelId="{F233BFC9-784A-40CA-8CE8-4F0395D5CCD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End of study</a:t>
          </a:r>
        </a:p>
      </dgm:t>
    </dgm:pt>
    <dgm:pt modelId="{7ABD5BB0-DEAC-4056-B922-731D42FCD7BD}" type="parTrans" cxnId="{594E62BC-0478-479C-81E1-2D5704E84481}">
      <dgm:prSet/>
      <dgm:spPr/>
      <dgm:t>
        <a:bodyPr/>
        <a:lstStyle/>
        <a:p>
          <a:endParaRPr lang="en-US"/>
        </a:p>
      </dgm:t>
    </dgm:pt>
    <dgm:pt modelId="{DEA78965-E3F0-426F-A245-7D6A86916243}" type="sibTrans" cxnId="{594E62BC-0478-479C-81E1-2D5704E84481}">
      <dgm:prSet/>
      <dgm:spPr/>
      <dgm:t>
        <a:bodyPr/>
        <a:lstStyle/>
        <a:p>
          <a:endParaRPr lang="en-US"/>
        </a:p>
      </dgm:t>
    </dgm:pt>
    <dgm:pt modelId="{DF4CE3C1-CBAE-45D0-AB05-8FF13E0500B5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Explaining Study</a:t>
          </a:r>
        </a:p>
      </dgm:t>
    </dgm:pt>
    <dgm:pt modelId="{D882AA7D-07B0-4D6A-817F-1FA1F22520DF}" type="parTrans" cxnId="{ACB5A2C0-F030-4EF5-8567-D223775CCB11}">
      <dgm:prSet/>
      <dgm:spPr/>
      <dgm:t>
        <a:bodyPr/>
        <a:lstStyle/>
        <a:p>
          <a:endParaRPr lang="en-US"/>
        </a:p>
      </dgm:t>
    </dgm:pt>
    <dgm:pt modelId="{ADC78CB4-42B5-4DE9-9AFB-AA0AC580DE56}" type="sibTrans" cxnId="{ACB5A2C0-F030-4EF5-8567-D223775CCB11}">
      <dgm:prSet/>
      <dgm:spPr/>
      <dgm:t>
        <a:bodyPr/>
        <a:lstStyle/>
        <a:p>
          <a:endParaRPr lang="en-US"/>
        </a:p>
      </dgm:t>
    </dgm:pt>
    <dgm:pt modelId="{38283970-C2B7-4907-9B92-2C2BCC99E4D0}" type="pres">
      <dgm:prSet presAssocID="{507E1624-685E-49D9-A216-2C23CBED3CD4}" presName="CompostProcess" presStyleCnt="0">
        <dgm:presLayoutVars>
          <dgm:dir/>
          <dgm:resizeHandles val="exact"/>
        </dgm:presLayoutVars>
      </dgm:prSet>
      <dgm:spPr/>
    </dgm:pt>
    <dgm:pt modelId="{792B693C-46AB-450C-B226-F5F0317F6D19}" type="pres">
      <dgm:prSet presAssocID="{507E1624-685E-49D9-A216-2C23CBED3CD4}" presName="arrow" presStyleLbl="bgShp" presStyleIdx="0" presStyleCnt="1"/>
      <dgm:spPr>
        <a:solidFill>
          <a:schemeClr val="tx2">
            <a:lumMod val="60000"/>
            <a:lumOff val="40000"/>
          </a:schemeClr>
        </a:solidFill>
      </dgm:spPr>
    </dgm:pt>
    <dgm:pt modelId="{AB0AFE2C-2388-4749-AB17-52935EFF1B54}" type="pres">
      <dgm:prSet presAssocID="{507E1624-685E-49D9-A216-2C23CBED3CD4}" presName="linearProcess" presStyleCnt="0"/>
      <dgm:spPr/>
    </dgm:pt>
    <dgm:pt modelId="{8282F113-FE88-4CA6-B55D-C6601C0DE2B5}" type="pres">
      <dgm:prSet presAssocID="{F3EB28BE-4748-4B03-AD0E-3E1CBFA9410B}" presName="textNode" presStyleLbl="node1" presStyleIdx="0" presStyleCnt="5">
        <dgm:presLayoutVars>
          <dgm:bulletEnabled val="1"/>
        </dgm:presLayoutVars>
      </dgm:prSet>
      <dgm:spPr/>
    </dgm:pt>
    <dgm:pt modelId="{7E295F70-6D13-4E89-90BF-85ACA86FD940}" type="pres">
      <dgm:prSet presAssocID="{0A77BD02-B542-435B-AC95-1F9F15C8B052}" presName="sibTrans" presStyleCnt="0"/>
      <dgm:spPr/>
    </dgm:pt>
    <dgm:pt modelId="{DFDCF65B-373A-4E68-8177-4E5AC48439B7}" type="pres">
      <dgm:prSet presAssocID="{DF4CE3C1-CBAE-45D0-AB05-8FF13E0500B5}" presName="textNode" presStyleLbl="node1" presStyleIdx="1" presStyleCnt="5">
        <dgm:presLayoutVars>
          <dgm:bulletEnabled val="1"/>
        </dgm:presLayoutVars>
      </dgm:prSet>
      <dgm:spPr/>
    </dgm:pt>
    <dgm:pt modelId="{BFE65F2E-DA47-4DD0-BC12-0289E9E884DF}" type="pres">
      <dgm:prSet presAssocID="{ADC78CB4-42B5-4DE9-9AFB-AA0AC580DE56}" presName="sibTrans" presStyleCnt="0"/>
      <dgm:spPr/>
    </dgm:pt>
    <dgm:pt modelId="{384B2955-058E-4CB6-8F29-8C58CCBC6791}" type="pres">
      <dgm:prSet presAssocID="{40CA6E4B-87C2-4B8C-9155-895F3670B880}" presName="textNode" presStyleLbl="node1" presStyleIdx="2" presStyleCnt="5">
        <dgm:presLayoutVars>
          <dgm:bulletEnabled val="1"/>
        </dgm:presLayoutVars>
      </dgm:prSet>
      <dgm:spPr/>
    </dgm:pt>
    <dgm:pt modelId="{EEF629BE-82B6-48AB-B6F7-8A25FAECF2C6}" type="pres">
      <dgm:prSet presAssocID="{9DDD544C-F79E-46E0-B685-D6AB1A5228FA}" presName="sibTrans" presStyleCnt="0"/>
      <dgm:spPr/>
    </dgm:pt>
    <dgm:pt modelId="{97C63C91-524F-4A38-87CD-30FA61629B52}" type="pres">
      <dgm:prSet presAssocID="{CB685549-1BB3-4EA1-B7E0-6257C8648882}" presName="textNode" presStyleLbl="node1" presStyleIdx="3" presStyleCnt="5">
        <dgm:presLayoutVars>
          <dgm:bulletEnabled val="1"/>
        </dgm:presLayoutVars>
      </dgm:prSet>
      <dgm:spPr/>
    </dgm:pt>
    <dgm:pt modelId="{7C3D31F6-9DEE-4F01-8156-C3E580C3421E}" type="pres">
      <dgm:prSet presAssocID="{9AAEB224-087B-406A-A6F3-5DE97B00C46A}" presName="sibTrans" presStyleCnt="0"/>
      <dgm:spPr/>
    </dgm:pt>
    <dgm:pt modelId="{43CA96C9-0A95-47E1-AE5D-17443BCAEBEE}" type="pres">
      <dgm:prSet presAssocID="{F233BFC9-784A-40CA-8CE8-4F0395D5CCD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CD4551A-B904-4A43-8B3A-D1B91E1C55E6}" srcId="{507E1624-685E-49D9-A216-2C23CBED3CD4}" destId="{40CA6E4B-87C2-4B8C-9155-895F3670B880}" srcOrd="2" destOrd="0" parTransId="{370317D4-2333-4438-83E1-5EE65280A0CC}" sibTransId="{9DDD544C-F79E-46E0-B685-D6AB1A5228FA}"/>
    <dgm:cxn modelId="{5904DA1E-13AE-4DAE-993D-A10B07748130}" srcId="{507E1624-685E-49D9-A216-2C23CBED3CD4}" destId="{CB685549-1BB3-4EA1-B7E0-6257C8648882}" srcOrd="3" destOrd="0" parTransId="{400E73E7-91DF-4302-B8DF-6B087929D253}" sibTransId="{9AAEB224-087B-406A-A6F3-5DE97B00C46A}"/>
    <dgm:cxn modelId="{A043492D-C7D3-4E57-B059-8623C53FDD17}" type="presOf" srcId="{F3EB28BE-4748-4B03-AD0E-3E1CBFA9410B}" destId="{8282F113-FE88-4CA6-B55D-C6601C0DE2B5}" srcOrd="0" destOrd="0" presId="urn:microsoft.com/office/officeart/2005/8/layout/hProcess9"/>
    <dgm:cxn modelId="{7E48E96D-AC55-4ACB-80F2-DE3A368B3576}" type="presOf" srcId="{F233BFC9-784A-40CA-8CE8-4F0395D5CCD7}" destId="{43CA96C9-0A95-47E1-AE5D-17443BCAEBEE}" srcOrd="0" destOrd="0" presId="urn:microsoft.com/office/officeart/2005/8/layout/hProcess9"/>
    <dgm:cxn modelId="{460F9A70-166E-49A8-8654-99724E985C14}" type="presOf" srcId="{507E1624-685E-49D9-A216-2C23CBED3CD4}" destId="{38283970-C2B7-4907-9B92-2C2BCC99E4D0}" srcOrd="0" destOrd="0" presId="urn:microsoft.com/office/officeart/2005/8/layout/hProcess9"/>
    <dgm:cxn modelId="{594E62BC-0478-479C-81E1-2D5704E84481}" srcId="{507E1624-685E-49D9-A216-2C23CBED3CD4}" destId="{F233BFC9-784A-40CA-8CE8-4F0395D5CCD7}" srcOrd="4" destOrd="0" parTransId="{7ABD5BB0-DEAC-4056-B922-731D42FCD7BD}" sibTransId="{DEA78965-E3F0-426F-A245-7D6A86916243}"/>
    <dgm:cxn modelId="{ACB5A2C0-F030-4EF5-8567-D223775CCB11}" srcId="{507E1624-685E-49D9-A216-2C23CBED3CD4}" destId="{DF4CE3C1-CBAE-45D0-AB05-8FF13E0500B5}" srcOrd="1" destOrd="0" parTransId="{D882AA7D-07B0-4D6A-817F-1FA1F22520DF}" sibTransId="{ADC78CB4-42B5-4DE9-9AFB-AA0AC580DE56}"/>
    <dgm:cxn modelId="{4B6178C7-0AC9-4F43-8F5E-7AF846D5890E}" srcId="{507E1624-685E-49D9-A216-2C23CBED3CD4}" destId="{F3EB28BE-4748-4B03-AD0E-3E1CBFA9410B}" srcOrd="0" destOrd="0" parTransId="{AC8F7618-2C4B-48D5-81A9-631649BD7D9E}" sibTransId="{0A77BD02-B542-435B-AC95-1F9F15C8B052}"/>
    <dgm:cxn modelId="{3D4DEBD0-7F7E-4260-B013-9D386C8AB762}" type="presOf" srcId="{DF4CE3C1-CBAE-45D0-AB05-8FF13E0500B5}" destId="{DFDCF65B-373A-4E68-8177-4E5AC48439B7}" srcOrd="0" destOrd="0" presId="urn:microsoft.com/office/officeart/2005/8/layout/hProcess9"/>
    <dgm:cxn modelId="{058745DF-0803-45C7-A9E4-53A9156C3EC3}" type="presOf" srcId="{CB685549-1BB3-4EA1-B7E0-6257C8648882}" destId="{97C63C91-524F-4A38-87CD-30FA61629B52}" srcOrd="0" destOrd="0" presId="urn:microsoft.com/office/officeart/2005/8/layout/hProcess9"/>
    <dgm:cxn modelId="{45CB52EB-BFA9-424B-8F67-7DC296C8F495}" type="presOf" srcId="{40CA6E4B-87C2-4B8C-9155-895F3670B880}" destId="{384B2955-058E-4CB6-8F29-8C58CCBC6791}" srcOrd="0" destOrd="0" presId="urn:microsoft.com/office/officeart/2005/8/layout/hProcess9"/>
    <dgm:cxn modelId="{B20B1EB3-EBA1-455A-9847-CE7E69160148}" type="presParOf" srcId="{38283970-C2B7-4907-9B92-2C2BCC99E4D0}" destId="{792B693C-46AB-450C-B226-F5F0317F6D19}" srcOrd="0" destOrd="0" presId="urn:microsoft.com/office/officeart/2005/8/layout/hProcess9"/>
    <dgm:cxn modelId="{FB205AB0-80E5-4A07-ACBB-A5FD1FBBC40C}" type="presParOf" srcId="{38283970-C2B7-4907-9B92-2C2BCC99E4D0}" destId="{AB0AFE2C-2388-4749-AB17-52935EFF1B54}" srcOrd="1" destOrd="0" presId="urn:microsoft.com/office/officeart/2005/8/layout/hProcess9"/>
    <dgm:cxn modelId="{F0EA61C6-D872-4083-962D-3AA21386ECF1}" type="presParOf" srcId="{AB0AFE2C-2388-4749-AB17-52935EFF1B54}" destId="{8282F113-FE88-4CA6-B55D-C6601C0DE2B5}" srcOrd="0" destOrd="0" presId="urn:microsoft.com/office/officeart/2005/8/layout/hProcess9"/>
    <dgm:cxn modelId="{944DEF7F-30FE-436E-97F7-785B12D0F994}" type="presParOf" srcId="{AB0AFE2C-2388-4749-AB17-52935EFF1B54}" destId="{7E295F70-6D13-4E89-90BF-85ACA86FD940}" srcOrd="1" destOrd="0" presId="urn:microsoft.com/office/officeart/2005/8/layout/hProcess9"/>
    <dgm:cxn modelId="{4DDEDD1A-8839-4FFC-816D-9093691C9E72}" type="presParOf" srcId="{AB0AFE2C-2388-4749-AB17-52935EFF1B54}" destId="{DFDCF65B-373A-4E68-8177-4E5AC48439B7}" srcOrd="2" destOrd="0" presId="urn:microsoft.com/office/officeart/2005/8/layout/hProcess9"/>
    <dgm:cxn modelId="{EF31FC89-2036-4994-B7BD-2740628B44F9}" type="presParOf" srcId="{AB0AFE2C-2388-4749-AB17-52935EFF1B54}" destId="{BFE65F2E-DA47-4DD0-BC12-0289E9E884DF}" srcOrd="3" destOrd="0" presId="urn:microsoft.com/office/officeart/2005/8/layout/hProcess9"/>
    <dgm:cxn modelId="{F22C6A11-C38E-4D9C-9982-748052D467CD}" type="presParOf" srcId="{AB0AFE2C-2388-4749-AB17-52935EFF1B54}" destId="{384B2955-058E-4CB6-8F29-8C58CCBC6791}" srcOrd="4" destOrd="0" presId="urn:microsoft.com/office/officeart/2005/8/layout/hProcess9"/>
    <dgm:cxn modelId="{87E20086-8DAE-4D33-AB88-21E863A39237}" type="presParOf" srcId="{AB0AFE2C-2388-4749-AB17-52935EFF1B54}" destId="{EEF629BE-82B6-48AB-B6F7-8A25FAECF2C6}" srcOrd="5" destOrd="0" presId="urn:microsoft.com/office/officeart/2005/8/layout/hProcess9"/>
    <dgm:cxn modelId="{B93C9789-63A9-4E78-B204-47B1EDDA0D8E}" type="presParOf" srcId="{AB0AFE2C-2388-4749-AB17-52935EFF1B54}" destId="{97C63C91-524F-4A38-87CD-30FA61629B52}" srcOrd="6" destOrd="0" presId="urn:microsoft.com/office/officeart/2005/8/layout/hProcess9"/>
    <dgm:cxn modelId="{94442FA9-9309-47AC-A8C3-CC325F538FFB}" type="presParOf" srcId="{AB0AFE2C-2388-4749-AB17-52935EFF1B54}" destId="{7C3D31F6-9DEE-4F01-8156-C3E580C3421E}" srcOrd="7" destOrd="0" presId="urn:microsoft.com/office/officeart/2005/8/layout/hProcess9"/>
    <dgm:cxn modelId="{3A99C9D0-3179-40DF-A07B-9BFC44BC8C3F}" type="presParOf" srcId="{AB0AFE2C-2388-4749-AB17-52935EFF1B54}" destId="{43CA96C9-0A95-47E1-AE5D-17443BCAEBE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B693C-46AB-450C-B226-F5F0317F6D19}">
      <dsp:nvSpPr>
        <dsp:cNvPr id="0" name=""/>
        <dsp:cNvSpPr/>
      </dsp:nvSpPr>
      <dsp:spPr>
        <a:xfrm>
          <a:off x="644723" y="0"/>
          <a:ext cx="7306865" cy="3881437"/>
        </a:xfrm>
        <a:prstGeom prst="rightArrow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2F113-FE88-4CA6-B55D-C6601C0DE2B5}">
      <dsp:nvSpPr>
        <dsp:cNvPr id="0" name=""/>
        <dsp:cNvSpPr/>
      </dsp:nvSpPr>
      <dsp:spPr>
        <a:xfrm>
          <a:off x="3881" y="1164431"/>
          <a:ext cx="1650803" cy="1552574"/>
        </a:xfrm>
        <a:prstGeom prst="round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Recruitment</a:t>
          </a:r>
        </a:p>
      </dsp:txBody>
      <dsp:txXfrm>
        <a:off x="79671" y="1240221"/>
        <a:ext cx="1499223" cy="1400994"/>
      </dsp:txXfrm>
    </dsp:sp>
    <dsp:sp modelId="{DFDCF65B-373A-4E68-8177-4E5AC48439B7}">
      <dsp:nvSpPr>
        <dsp:cNvPr id="0" name=""/>
        <dsp:cNvSpPr/>
      </dsp:nvSpPr>
      <dsp:spPr>
        <a:xfrm>
          <a:off x="1738317" y="1164431"/>
          <a:ext cx="1650803" cy="1552574"/>
        </a:xfrm>
        <a:prstGeom prst="round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Explaining Study</a:t>
          </a:r>
        </a:p>
      </dsp:txBody>
      <dsp:txXfrm>
        <a:off x="1814107" y="1240221"/>
        <a:ext cx="1499223" cy="1400994"/>
      </dsp:txXfrm>
    </dsp:sp>
    <dsp:sp modelId="{384B2955-058E-4CB6-8F29-8C58CCBC6791}">
      <dsp:nvSpPr>
        <dsp:cNvPr id="0" name=""/>
        <dsp:cNvSpPr/>
      </dsp:nvSpPr>
      <dsp:spPr>
        <a:xfrm>
          <a:off x="3472754" y="1164431"/>
          <a:ext cx="1650803" cy="1552574"/>
        </a:xfrm>
        <a:prstGeom prst="round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Signing Consent form</a:t>
          </a:r>
        </a:p>
      </dsp:txBody>
      <dsp:txXfrm>
        <a:off x="3548544" y="1240221"/>
        <a:ext cx="1499223" cy="1400994"/>
      </dsp:txXfrm>
    </dsp:sp>
    <dsp:sp modelId="{97C63C91-524F-4A38-87CD-30FA61629B52}">
      <dsp:nvSpPr>
        <dsp:cNvPr id="0" name=""/>
        <dsp:cNvSpPr/>
      </dsp:nvSpPr>
      <dsp:spPr>
        <a:xfrm>
          <a:off x="5207191" y="1164431"/>
          <a:ext cx="1650803" cy="1552574"/>
        </a:xfrm>
        <a:prstGeom prst="round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Study procedures</a:t>
          </a:r>
        </a:p>
      </dsp:txBody>
      <dsp:txXfrm>
        <a:off x="5282981" y="1240221"/>
        <a:ext cx="1499223" cy="1400994"/>
      </dsp:txXfrm>
    </dsp:sp>
    <dsp:sp modelId="{43CA96C9-0A95-47E1-AE5D-17443BCAEBEE}">
      <dsp:nvSpPr>
        <dsp:cNvPr id="0" name=""/>
        <dsp:cNvSpPr/>
      </dsp:nvSpPr>
      <dsp:spPr>
        <a:xfrm>
          <a:off x="6941627" y="1164431"/>
          <a:ext cx="1650803" cy="1552574"/>
        </a:xfrm>
        <a:prstGeom prst="round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End of study</a:t>
          </a:r>
        </a:p>
      </dsp:txBody>
      <dsp:txXfrm>
        <a:off x="7017417" y="1240221"/>
        <a:ext cx="1499223" cy="1400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8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70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6486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8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2449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65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6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6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2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2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7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0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9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4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irbinfo@uwm.edu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arries@uwm.edu" TargetMode="External"/><Relationship Id="rId2" Type="http://schemas.openxmlformats.org/officeDocument/2006/relationships/hyperlink" Target="mailto:spadanud@uwm.edu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uwm.edu/irb/" TargetMode="External"/><Relationship Id="rId5" Type="http://schemas.openxmlformats.org/officeDocument/2006/relationships/hyperlink" Target="mailto:irbinfo@uwm.edu" TargetMode="External"/><Relationship Id="rId4" Type="http://schemas.openxmlformats.org/officeDocument/2006/relationships/hyperlink" Target="mailto:lstoiber@uwm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IRB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Introduction to the UWM IRB</a:t>
            </a:r>
          </a:p>
        </p:txBody>
      </p:sp>
    </p:spTree>
    <p:extLst>
      <p:ext uri="{BB962C8B-B14F-4D97-AF65-F5344CB8AC3E}">
        <p14:creationId xmlns:p14="http://schemas.microsoft.com/office/powerpoint/2010/main" val="276307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3155"/>
          </a:xfrm>
        </p:spPr>
        <p:txBody>
          <a:bodyPr/>
          <a:lstStyle/>
          <a:p>
            <a:r>
              <a:rPr lang="en-US" dirty="0"/>
              <a:t>Why does the IRB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6053"/>
            <a:ext cx="8596668" cy="4589253"/>
          </a:xfrm>
        </p:spPr>
        <p:txBody>
          <a:bodyPr>
            <a:normAutofit/>
          </a:bodyPr>
          <a:lstStyle/>
          <a:p>
            <a:r>
              <a:rPr lang="en-US" dirty="0"/>
              <a:t>San Quentin prison studies (1913-1951)</a:t>
            </a:r>
          </a:p>
          <a:p>
            <a:r>
              <a:rPr lang="en-US" dirty="0"/>
              <a:t>Stuttering experiment in orphans (1939)</a:t>
            </a:r>
          </a:p>
          <a:p>
            <a:r>
              <a:rPr lang="en-US" dirty="0"/>
              <a:t>Guatemala studies on prisoners, prostitutes and soldiers (1946-1948)</a:t>
            </a:r>
          </a:p>
          <a:p>
            <a:r>
              <a:rPr lang="en-US" dirty="0"/>
              <a:t>Stanley Milgram: Obedience to Authority (1960s)</a:t>
            </a:r>
          </a:p>
          <a:p>
            <a:r>
              <a:rPr lang="en-US" dirty="0"/>
              <a:t>Tearoom Trade study (1960s)</a:t>
            </a:r>
          </a:p>
          <a:p>
            <a:r>
              <a:rPr lang="en-US" dirty="0"/>
              <a:t>Stanford prison experiment (1971)</a:t>
            </a:r>
          </a:p>
          <a:p>
            <a:r>
              <a:rPr lang="en-US" dirty="0"/>
              <a:t>Havasupai tribe genetic research (1990s)</a:t>
            </a:r>
          </a:p>
          <a:p>
            <a:r>
              <a:rPr lang="en-US" dirty="0"/>
              <a:t>Jesse </a:t>
            </a:r>
            <a:r>
              <a:rPr lang="en-US" dirty="0" err="1"/>
              <a:t>Gelsinger</a:t>
            </a:r>
            <a:r>
              <a:rPr lang="en-US" dirty="0"/>
              <a:t> gene therapy study (1999)</a:t>
            </a:r>
          </a:p>
          <a:p>
            <a:r>
              <a:rPr lang="en-US" dirty="0"/>
              <a:t>Dan </a:t>
            </a:r>
            <a:r>
              <a:rPr lang="en-US" dirty="0" err="1"/>
              <a:t>Markingson</a:t>
            </a:r>
            <a:r>
              <a:rPr lang="en-US" dirty="0"/>
              <a:t> suicide (2004)</a:t>
            </a:r>
          </a:p>
          <a:p>
            <a:r>
              <a:rPr lang="en-US" dirty="0"/>
              <a:t>Newborn blood spots controversy (2011)</a:t>
            </a:r>
          </a:p>
          <a:p>
            <a:r>
              <a:rPr lang="en-US" dirty="0"/>
              <a:t>Facebook mood manipulation (2012)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9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IRB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Nazi Germany  </a:t>
            </a:r>
            <a:br>
              <a:rPr lang="en-US" dirty="0"/>
            </a:br>
            <a:r>
              <a:rPr lang="en-US" dirty="0"/>
              <a:t>     Nuremburg Code (1949)</a:t>
            </a:r>
          </a:p>
          <a:p>
            <a:r>
              <a:rPr lang="en-US" dirty="0"/>
              <a:t>Tuskegee Syphilis study, </a:t>
            </a:r>
            <a:r>
              <a:rPr lang="en-US" dirty="0" err="1"/>
              <a:t>Willowbrook</a:t>
            </a:r>
            <a:r>
              <a:rPr lang="en-US" dirty="0"/>
              <a:t> School studies, and others </a:t>
            </a:r>
            <a:br>
              <a:rPr lang="en-US" dirty="0"/>
            </a:br>
            <a:r>
              <a:rPr lang="en-US" dirty="0"/>
              <a:t>      The Belmont report (1978)</a:t>
            </a:r>
          </a:p>
          <a:p>
            <a:endParaRPr lang="en-US" dirty="0"/>
          </a:p>
          <a:p>
            <a:pPr marL="45720" indent="0">
              <a:buNone/>
            </a:pPr>
            <a:r>
              <a:rPr lang="en-US" sz="2400" dirty="0"/>
              <a:t>Federal policy for the protection of human subjects, 45 CFR 46 (1981)</a:t>
            </a:r>
          </a:p>
          <a:p>
            <a:pPr lvl="1"/>
            <a:r>
              <a:rPr lang="en-US" dirty="0"/>
              <a:t>Rules and framework for conducting ethical research on human subjects in the US.</a:t>
            </a:r>
          </a:p>
          <a:p>
            <a:pPr lvl="1"/>
            <a:r>
              <a:rPr lang="en-US" dirty="0"/>
              <a:t>Established the IRB review system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206302" y="2552918"/>
            <a:ext cx="212436" cy="16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206302" y="3234033"/>
            <a:ext cx="212436" cy="166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086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Belmont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90" y="2002762"/>
            <a:ext cx="6548356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1609082" y="6041362"/>
            <a:ext cx="4084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Image: http://www.northeastern.edu/research/hsrp/irb/belmont-report/</a:t>
            </a:r>
          </a:p>
        </p:txBody>
      </p:sp>
    </p:spTree>
    <p:extLst>
      <p:ext uri="{BB962C8B-B14F-4D97-AF65-F5344CB8AC3E}">
        <p14:creationId xmlns:p14="http://schemas.microsoft.com/office/powerpoint/2010/main" val="331259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IRB do?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7778" y="1802921"/>
            <a:ext cx="9165565" cy="4327584"/>
          </a:xfrm>
        </p:spPr>
        <p:txBody>
          <a:bodyPr>
            <a:normAutofit/>
          </a:bodyPr>
          <a:lstStyle/>
          <a:p>
            <a:r>
              <a:rPr lang="en-US" sz="2800" dirty="0"/>
              <a:t>Reviews all human subjects research conducted by UWM faculty, staff and students.</a:t>
            </a:r>
          </a:p>
          <a:p>
            <a:r>
              <a:rPr lang="en-US" sz="2800" dirty="0"/>
              <a:t>Ensures compliance with ethical guidelines, federal and state regulations, and university policies.</a:t>
            </a:r>
          </a:p>
          <a:p>
            <a:pPr marL="45720" indent="0" algn="ctr">
              <a:buNone/>
            </a:pPr>
            <a:endParaRPr lang="en-US" sz="2800" dirty="0"/>
          </a:p>
          <a:p>
            <a:pPr marL="45720" indent="0" algn="ctr">
              <a:buNone/>
            </a:pPr>
            <a:r>
              <a:rPr lang="en-US" sz="3200" dirty="0"/>
              <a:t>Our ultimate goal and purpose is to protect the rights, safety and welfare of human research subjects.</a:t>
            </a:r>
          </a:p>
        </p:txBody>
      </p:sp>
    </p:spTree>
    <p:extLst>
      <p:ext uri="{BB962C8B-B14F-4D97-AF65-F5344CB8AC3E}">
        <p14:creationId xmlns:p14="http://schemas.microsoft.com/office/powerpoint/2010/main" val="299903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Belmont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90" y="2004116"/>
            <a:ext cx="6548356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1609082" y="6041362"/>
            <a:ext cx="4084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Image: http://www.northeastern.edu/research/hsrp/irb/belmont-report/</a:t>
            </a:r>
          </a:p>
        </p:txBody>
      </p:sp>
    </p:spTree>
    <p:extLst>
      <p:ext uri="{BB962C8B-B14F-4D97-AF65-F5344CB8AC3E}">
        <p14:creationId xmlns:p14="http://schemas.microsoft.com/office/powerpoint/2010/main" val="2003239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Criteria for approval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11" y="1911230"/>
            <a:ext cx="9277104" cy="423164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Risks to subjects are minimized.</a:t>
            </a:r>
          </a:p>
          <a:p>
            <a:r>
              <a:rPr lang="en-US" sz="2000" dirty="0"/>
              <a:t>Risks are reasonable in relation to anticipated benefits.</a:t>
            </a:r>
          </a:p>
          <a:p>
            <a:r>
              <a:rPr lang="en-US" sz="2000" dirty="0"/>
              <a:t>Selection of subjects is equitable.</a:t>
            </a:r>
          </a:p>
          <a:p>
            <a:r>
              <a:rPr lang="en-US" sz="2000" dirty="0"/>
              <a:t>Informed consent will be sought from each prospective subject or their legally authorized representative.</a:t>
            </a:r>
          </a:p>
          <a:p>
            <a:r>
              <a:rPr lang="en-US" sz="2000" dirty="0"/>
              <a:t>When appropriate, the research plan makes adequate provision for:</a:t>
            </a:r>
          </a:p>
          <a:p>
            <a:pPr lvl="1"/>
            <a:r>
              <a:rPr lang="en-US" sz="2000" dirty="0"/>
              <a:t>monitoring the data to ensure the safety of subjects</a:t>
            </a:r>
          </a:p>
          <a:p>
            <a:pPr lvl="1"/>
            <a:r>
              <a:rPr lang="en-US" sz="2000" dirty="0"/>
              <a:t>protecting the privacy of subjects</a:t>
            </a:r>
          </a:p>
          <a:p>
            <a:pPr lvl="1"/>
            <a:r>
              <a:rPr lang="en-US" sz="2000" dirty="0"/>
              <a:t>maintaining the confidentiality of the data</a:t>
            </a:r>
          </a:p>
          <a:p>
            <a:r>
              <a:rPr lang="en-US" sz="2200" dirty="0"/>
              <a:t>Additional safeguards are in place when some or all subjects are likely to be vulnerable to coercion or undue </a:t>
            </a:r>
            <a:r>
              <a:rPr lang="en-US" sz="2200"/>
              <a:t>influence.</a:t>
            </a:r>
            <a:endParaRPr lang="en-US" sz="2200" dirty="0"/>
          </a:p>
          <a:p>
            <a:pPr marL="45720" indent="0" algn="r">
              <a:buNone/>
            </a:pPr>
            <a:r>
              <a:rPr lang="en-US" sz="1800" i="1" dirty="0"/>
              <a:t>- 45 CFR 46.111, paraphrased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9510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Consent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402378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790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Consent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your audience</a:t>
            </a:r>
          </a:p>
          <a:p>
            <a:r>
              <a:rPr lang="en-US" dirty="0"/>
              <a:t>Write in a conversational tone</a:t>
            </a:r>
          </a:p>
          <a:p>
            <a:pPr lvl="1"/>
            <a:r>
              <a:rPr lang="en-US" dirty="0"/>
              <a:t>Question / answer format</a:t>
            </a:r>
          </a:p>
          <a:p>
            <a:pPr lvl="1"/>
            <a:r>
              <a:rPr lang="en-US" dirty="0"/>
              <a:t>Use pronouns (I, you, we)</a:t>
            </a:r>
          </a:p>
          <a:p>
            <a:pPr lvl="1"/>
            <a:r>
              <a:rPr lang="en-US" dirty="0"/>
              <a:t>Use contractions (don’t, we’re, you’ll)</a:t>
            </a:r>
          </a:p>
          <a:p>
            <a:r>
              <a:rPr lang="en-US" dirty="0"/>
              <a:t>No walls of text</a:t>
            </a:r>
          </a:p>
          <a:p>
            <a:r>
              <a:rPr lang="en-US" strike="sngStrike" dirty="0"/>
              <a:t>Utilize</a:t>
            </a:r>
            <a:r>
              <a:rPr lang="en-US" dirty="0"/>
              <a:t> Use the simplest form of a verb</a:t>
            </a:r>
          </a:p>
          <a:p>
            <a:r>
              <a:rPr lang="en-US" dirty="0"/>
              <a:t>Bullet points, tables, diagrams, pictures</a:t>
            </a:r>
          </a:p>
        </p:txBody>
      </p:sp>
    </p:spTree>
    <p:extLst>
      <p:ext uri="{BB962C8B-B14F-4D97-AF65-F5344CB8AC3E}">
        <p14:creationId xmlns:p14="http://schemas.microsoft.com/office/powerpoint/2010/main" val="292725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IRB review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Minimal risk (definition) 45 CFR 46.201(</a:t>
            </a:r>
            <a:r>
              <a:rPr lang="en-US" sz="2800" dirty="0" err="1"/>
              <a:t>i</a:t>
            </a:r>
            <a:r>
              <a:rPr lang="en-US" sz="2800" dirty="0"/>
              <a:t>):</a:t>
            </a:r>
          </a:p>
          <a:p>
            <a:pPr marL="515938" indent="0">
              <a:buNone/>
            </a:pPr>
            <a:r>
              <a:rPr lang="en-US" sz="2800" dirty="0"/>
              <a:t>“[…] </a:t>
            </a:r>
            <a:r>
              <a:rPr lang="en-US" sz="2800" b="1" dirty="0"/>
              <a:t>the probability and magnitude of harm or discomfort </a:t>
            </a:r>
            <a:r>
              <a:rPr lang="en-US" sz="2600" dirty="0"/>
              <a:t>anticipated in the research </a:t>
            </a:r>
            <a:r>
              <a:rPr lang="en-US" sz="2800" b="1" dirty="0"/>
              <a:t>are not greater </a:t>
            </a:r>
            <a:r>
              <a:rPr lang="en-US" sz="2600" dirty="0"/>
              <a:t>in and of themselves </a:t>
            </a:r>
            <a:r>
              <a:rPr lang="en-US" sz="2800" b="1" dirty="0"/>
              <a:t>than those ordinarily encountered in daily life </a:t>
            </a:r>
            <a:r>
              <a:rPr lang="en-US" sz="2600" dirty="0"/>
              <a:t>or during the performance of routine physical or psychological examinations or tests.”</a:t>
            </a:r>
          </a:p>
        </p:txBody>
      </p:sp>
    </p:spTree>
    <p:extLst>
      <p:ext uri="{BB962C8B-B14F-4D97-AF65-F5344CB8AC3E}">
        <p14:creationId xmlns:p14="http://schemas.microsoft.com/office/powerpoint/2010/main" val="326602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IRB review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69989"/>
            <a:ext cx="9872871" cy="4226011"/>
          </a:xfrm>
        </p:spPr>
        <p:txBody>
          <a:bodyPr>
            <a:normAutofit/>
          </a:bodyPr>
          <a:lstStyle/>
          <a:p>
            <a:r>
              <a:rPr lang="en-US" dirty="0"/>
              <a:t>Full board studies (more than minimal risk):</a:t>
            </a:r>
          </a:p>
          <a:p>
            <a:pPr lvl="1"/>
            <a:r>
              <a:rPr lang="en-US" dirty="0"/>
              <a:t>New devices</a:t>
            </a:r>
          </a:p>
          <a:p>
            <a:pPr lvl="1"/>
            <a:r>
              <a:rPr lang="en-US" dirty="0"/>
              <a:t>Extremely sensitive topics</a:t>
            </a:r>
          </a:p>
          <a:p>
            <a:pPr lvl="1"/>
            <a:r>
              <a:rPr lang="en-US" dirty="0"/>
              <a:t>Spiders</a:t>
            </a:r>
          </a:p>
          <a:p>
            <a:pPr lvl="1"/>
            <a:r>
              <a:rPr lang="en-US" dirty="0"/>
              <a:t>~ 5-10 studies per year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Expedited studies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Exempt studies</a:t>
            </a:r>
          </a:p>
        </p:txBody>
      </p:sp>
    </p:spTree>
    <p:extLst>
      <p:ext uri="{BB962C8B-B14F-4D97-AF65-F5344CB8AC3E}">
        <p14:creationId xmlns:p14="http://schemas.microsoft.com/office/powerpoint/2010/main" val="181118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The Who, What, When, Where, Why and How of the IRB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necessarily in that order</a:t>
            </a:r>
          </a:p>
        </p:txBody>
      </p:sp>
    </p:spTree>
    <p:extLst>
      <p:ext uri="{BB962C8B-B14F-4D97-AF65-F5344CB8AC3E}">
        <p14:creationId xmlns:p14="http://schemas.microsoft.com/office/powerpoint/2010/main" val="182388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IRB review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69989"/>
            <a:ext cx="8777377" cy="42260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Full board studies</a:t>
            </a:r>
          </a:p>
          <a:p>
            <a:r>
              <a:rPr lang="en-US" dirty="0"/>
              <a:t>Expedited studies (minimal risk and meet certain criteria):</a:t>
            </a:r>
          </a:p>
          <a:p>
            <a:pPr lvl="1"/>
            <a:r>
              <a:rPr lang="en-US" dirty="0"/>
              <a:t>Questionnaires, surveys, and interviews where participants are identifiable and/or topics are somewhat sensitive</a:t>
            </a:r>
          </a:p>
          <a:p>
            <a:pPr lvl="1"/>
            <a:r>
              <a:rPr lang="en-US" dirty="0"/>
              <a:t>Non-invasive measurements</a:t>
            </a:r>
          </a:p>
          <a:p>
            <a:pPr lvl="1"/>
            <a:r>
              <a:rPr lang="en-US" dirty="0"/>
              <a:t>Cognitive tests</a:t>
            </a:r>
          </a:p>
          <a:p>
            <a:pPr lvl="1"/>
            <a:r>
              <a:rPr lang="en-US" dirty="0"/>
              <a:t>~ 125-175 studies per year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Exempt studies</a:t>
            </a:r>
          </a:p>
        </p:txBody>
      </p:sp>
    </p:spTree>
    <p:extLst>
      <p:ext uri="{BB962C8B-B14F-4D97-AF65-F5344CB8AC3E}">
        <p14:creationId xmlns:p14="http://schemas.microsoft.com/office/powerpoint/2010/main" val="261961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IRB review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69989"/>
            <a:ext cx="9872871" cy="42260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Full board studies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Expedited studies</a:t>
            </a:r>
          </a:p>
          <a:p>
            <a:r>
              <a:rPr lang="en-US" dirty="0"/>
              <a:t>Exempt studies (minimal / no risk and meet certain criteria):</a:t>
            </a:r>
          </a:p>
          <a:p>
            <a:pPr lvl="1"/>
            <a:r>
              <a:rPr lang="en-US" dirty="0"/>
              <a:t>Research on educational practices</a:t>
            </a:r>
          </a:p>
          <a:p>
            <a:pPr lvl="1"/>
            <a:r>
              <a:rPr lang="en-US" dirty="0"/>
              <a:t>Anonymous questionnaires, surveys and interviews where topics are not sensitive</a:t>
            </a:r>
          </a:p>
          <a:p>
            <a:pPr lvl="1"/>
            <a:r>
              <a:rPr lang="en-US" dirty="0"/>
              <a:t>~ 200-250 studies per year</a:t>
            </a:r>
          </a:p>
        </p:txBody>
      </p:sp>
    </p:spTree>
    <p:extLst>
      <p:ext uri="{BB962C8B-B14F-4D97-AF65-F5344CB8AC3E}">
        <p14:creationId xmlns:p14="http://schemas.microsoft.com/office/powerpoint/2010/main" val="60960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the IRB review studies?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5405" y="1673525"/>
            <a:ext cx="6038490" cy="44224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Full board</a:t>
            </a:r>
          </a:p>
          <a:p>
            <a:pPr lvl="1"/>
            <a:r>
              <a:rPr lang="en-US" dirty="0"/>
              <a:t>IRB meets the first Friday of each month</a:t>
            </a:r>
          </a:p>
          <a:p>
            <a:pPr lvl="1"/>
            <a:r>
              <a:rPr lang="en-US" dirty="0"/>
              <a:t>Can approve as-is, approve with conditions, table, or disapprove</a:t>
            </a:r>
          </a:p>
          <a:p>
            <a:pPr lvl="1"/>
            <a:r>
              <a:rPr lang="en-US" dirty="0"/>
              <a:t>Allow a minimum of 2 months for review</a:t>
            </a:r>
          </a:p>
          <a:p>
            <a:r>
              <a:rPr lang="en-US" dirty="0"/>
              <a:t>Expedited</a:t>
            </a:r>
          </a:p>
          <a:p>
            <a:pPr lvl="1"/>
            <a:r>
              <a:rPr lang="en-US" dirty="0"/>
              <a:t>IRB office staff initial review – within 1 week (usually 2-3 days)</a:t>
            </a:r>
          </a:p>
          <a:p>
            <a:pPr lvl="1"/>
            <a:r>
              <a:rPr lang="en-US" dirty="0"/>
              <a:t>Primary reviewer – 2 weeks</a:t>
            </a:r>
          </a:p>
          <a:p>
            <a:pPr lvl="1"/>
            <a:r>
              <a:rPr lang="en-US" dirty="0"/>
              <a:t>Revisions are requested or approval is issued</a:t>
            </a:r>
          </a:p>
          <a:p>
            <a:pPr lvl="1"/>
            <a:r>
              <a:rPr lang="en-US" dirty="0"/>
              <a:t>Allow a minimum of 4-6 weeks</a:t>
            </a:r>
          </a:p>
          <a:p>
            <a:r>
              <a:rPr lang="en-US" dirty="0"/>
              <a:t>Exempt</a:t>
            </a:r>
          </a:p>
          <a:p>
            <a:pPr lvl="1"/>
            <a:r>
              <a:rPr lang="en-US" dirty="0"/>
              <a:t>IRB office staff review – within 1 week (usually 2-3 days)</a:t>
            </a:r>
          </a:p>
          <a:p>
            <a:pPr lvl="1"/>
            <a:r>
              <a:rPr lang="en-US" dirty="0"/>
              <a:t>Revisions are requested or approval is issued</a:t>
            </a:r>
          </a:p>
          <a:p>
            <a:pPr lvl="1"/>
            <a:r>
              <a:rPr lang="en-US" dirty="0"/>
              <a:t>Allow a minimum of 2-3 weeks</a:t>
            </a:r>
          </a:p>
          <a:p>
            <a:pPr lvl="1"/>
            <a:endParaRPr lang="en-US" dirty="0"/>
          </a:p>
        </p:txBody>
      </p:sp>
      <p:pic>
        <p:nvPicPr>
          <p:cNvPr id="4" name="Picture 3" descr="&lt;strong&gt;calendar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2928955"/>
            <a:ext cx="2938732" cy="22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6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So you want to do research…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2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Is it Human Subjects Research?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800" dirty="0"/>
              <a:t>Must meet 2 criteria: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800" dirty="0"/>
              <a:t>A systematic investigation designed to develop or contribute to generalizable knowledge</a:t>
            </a:r>
          </a:p>
          <a:p>
            <a:pPr marL="502920" indent="-457200">
              <a:buFont typeface="+mj-lt"/>
              <a:buAutoNum type="arabicPeriod"/>
            </a:pPr>
            <a:endParaRPr lang="en-US" sz="2800" dirty="0"/>
          </a:p>
          <a:p>
            <a:pPr marL="502920" indent="-457200">
              <a:buFont typeface="+mj-lt"/>
              <a:buAutoNum type="arabicPeriod"/>
            </a:pPr>
            <a:r>
              <a:rPr lang="en-US" sz="2800" dirty="0"/>
              <a:t>Involves human subjects: a living individual about whom an investigator obtains a) data through intervention or interaction with the individual, or b) identifiable private information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4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Is it Human Subjects Research?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52500" y="5676900"/>
            <a:ext cx="8321502" cy="364462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dirty="0"/>
              <a:t>*Also used to determine if you’re “engaged” in research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2454218-7F78-4E17-85E8-2BE2E6DE59D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-1" t="5702" r="59610" b="41105"/>
          <a:stretch/>
        </p:blipFill>
        <p:spPr bwMode="auto">
          <a:xfrm>
            <a:off x="746873" y="1423358"/>
            <a:ext cx="7620750" cy="3504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963E89D6-ED37-4077-9822-078841F0F4A4}"/>
              </a:ext>
            </a:extLst>
          </p:cNvPr>
          <p:cNvSpPr/>
          <p:nvPr/>
        </p:nvSpPr>
        <p:spPr>
          <a:xfrm>
            <a:off x="2537502" y="2644442"/>
            <a:ext cx="1337094" cy="3239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1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2"/>
          </a:xfrm>
        </p:spPr>
        <p:txBody>
          <a:bodyPr>
            <a:normAutofit/>
          </a:bodyPr>
          <a:lstStyle/>
          <a:p>
            <a:r>
              <a:rPr lang="en-US" sz="2000" dirty="0"/>
              <a:t>Students: identify faculty advisor to serve as PI</a:t>
            </a:r>
          </a:p>
          <a:p>
            <a:r>
              <a:rPr lang="en-US" sz="2000" dirty="0"/>
              <a:t>Complete CITI training</a:t>
            </a:r>
          </a:p>
          <a:p>
            <a:r>
              <a:rPr lang="en-US" sz="2000" dirty="0"/>
              <a:t>Create your study documents</a:t>
            </a:r>
          </a:p>
          <a:p>
            <a:r>
              <a:rPr lang="en-US" sz="2000" dirty="0"/>
              <a:t>Submit your study through </a:t>
            </a:r>
            <a:r>
              <a:rPr lang="en-US" sz="2000" dirty="0" err="1"/>
              <a:t>IRBManager</a:t>
            </a:r>
            <a:endParaRPr lang="en-US" sz="2000" dirty="0"/>
          </a:p>
          <a:p>
            <a:r>
              <a:rPr lang="en-US" sz="2000" dirty="0"/>
              <a:t>Make any revisions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Receive approval letter</a:t>
            </a:r>
            <a:r>
              <a:rPr lang="en-US" sz="2000" dirty="0"/>
              <a:t> (via email)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Begin study</a:t>
            </a:r>
            <a:endParaRPr lang="en-US" sz="2000" dirty="0"/>
          </a:p>
        </p:txBody>
      </p:sp>
      <p:pic>
        <p:nvPicPr>
          <p:cNvPr id="4" name="Picture 3" descr="10 Reasons to follow European approach - Afro-I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60" y="2358602"/>
            <a:ext cx="3030748" cy="22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01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submit?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Protocol</a:t>
            </a:r>
          </a:p>
          <a:p>
            <a:r>
              <a:rPr lang="en-US" dirty="0"/>
              <a:t>Grant application, if federally funded</a:t>
            </a:r>
          </a:p>
          <a:p>
            <a:r>
              <a:rPr lang="en-US" dirty="0"/>
              <a:t>Consent form(s)</a:t>
            </a:r>
          </a:p>
          <a:p>
            <a:r>
              <a:rPr lang="en-US" dirty="0"/>
              <a:t>Recruitment materials (flyers, ads, emails, letters)</a:t>
            </a:r>
          </a:p>
          <a:p>
            <a:r>
              <a:rPr lang="en-US" dirty="0"/>
              <a:t>Scripts for phone calls or in-person communication about the study</a:t>
            </a:r>
          </a:p>
          <a:p>
            <a:r>
              <a:rPr lang="en-US" dirty="0"/>
              <a:t>Interview questions, surveys, questionnaires, data collection tools/instruments, etc.</a:t>
            </a:r>
          </a:p>
          <a:p>
            <a:r>
              <a:rPr lang="en-US" dirty="0"/>
              <a:t>Thank you notes to subjects</a:t>
            </a:r>
          </a:p>
          <a:p>
            <a:pPr marL="274320" lvl="1" indent="0">
              <a:buNone/>
            </a:pPr>
            <a:r>
              <a:rPr lang="en-US" dirty="0"/>
              <a:t>		</a:t>
            </a:r>
          </a:p>
          <a:p>
            <a:pPr marL="274320" lvl="1" indent="0" algn="ctr">
              <a:buNone/>
            </a:pPr>
            <a:r>
              <a:rPr lang="en-US" sz="2400" dirty="0"/>
              <a:t>If a subject will see or hear it, submit it!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47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HIPAA</a:t>
            </a:r>
          </a:p>
          <a:p>
            <a:r>
              <a:rPr lang="en-US" dirty="0"/>
              <a:t>FERPA</a:t>
            </a:r>
          </a:p>
          <a:p>
            <a:r>
              <a:rPr lang="en-US" dirty="0"/>
              <a:t>Raffles as incentives</a:t>
            </a:r>
          </a:p>
          <a:p>
            <a:r>
              <a:rPr lang="en-US" dirty="0"/>
              <a:t>Radiation of any type (DEXA scans)</a:t>
            </a:r>
          </a:p>
          <a:p>
            <a:r>
              <a:rPr lang="en-US" dirty="0"/>
              <a:t>Blood or other </a:t>
            </a:r>
            <a:r>
              <a:rPr lang="en-US"/>
              <a:t>biological samples</a:t>
            </a:r>
            <a:endParaRPr lang="en-US" dirty="0"/>
          </a:p>
          <a:p>
            <a:r>
              <a:rPr lang="en-US" dirty="0"/>
              <a:t>Deferrals with other institutions</a:t>
            </a:r>
          </a:p>
          <a:p>
            <a:r>
              <a:rPr lang="en-US" dirty="0"/>
              <a:t>International research</a:t>
            </a:r>
          </a:p>
        </p:txBody>
      </p:sp>
      <p:pic>
        <p:nvPicPr>
          <p:cNvPr id="4" name="Picture 3" descr="Gratis illustratie: Vraagtekens, Interpunctie, Symbool - Grat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87" y="1270000"/>
            <a:ext cx="4397073" cy="35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8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quicker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761067"/>
            <a:ext cx="8759963" cy="448445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Principal Investigator (PI) vs. Student Principal Investigator (SPI)</a:t>
            </a:r>
          </a:p>
          <a:p>
            <a:r>
              <a:rPr lang="en-US" sz="2400" dirty="0"/>
              <a:t>Ensure all documents are consistent</a:t>
            </a:r>
          </a:p>
          <a:p>
            <a:r>
              <a:rPr lang="en-US" sz="2400" dirty="0"/>
              <a:t>Describe your study thoroughly and completely</a:t>
            </a:r>
          </a:p>
          <a:p>
            <a:r>
              <a:rPr lang="en-US" sz="2400" dirty="0"/>
              <a:t>Describe how you are qualified to do the intervention(s)</a:t>
            </a:r>
          </a:p>
          <a:p>
            <a:r>
              <a:rPr lang="en-US" sz="2400" dirty="0"/>
              <a:t>If you are using devices or equipment, provide specific names and details</a:t>
            </a:r>
          </a:p>
          <a:p>
            <a:r>
              <a:rPr lang="en-US" sz="2400" dirty="0"/>
              <a:t>Have someone unfamiliar with your research review the submission </a:t>
            </a:r>
          </a:p>
          <a:p>
            <a:pPr marL="45720" indent="0" algn="ctr">
              <a:buNone/>
            </a:pPr>
            <a:r>
              <a:rPr lang="en-US" sz="2800" dirty="0"/>
              <a:t>If we can’t understand what you are doing, </a:t>
            </a:r>
            <a:br>
              <a:rPr lang="en-US" sz="2800" dirty="0"/>
            </a:br>
            <a:r>
              <a:rPr lang="en-US" sz="2800" dirty="0"/>
              <a:t>we can’t approve your study. </a:t>
            </a:r>
          </a:p>
        </p:txBody>
      </p:sp>
      <p:pic>
        <p:nvPicPr>
          <p:cNvPr id="4" name="Picture 3" descr="Here are 5 &lt;strong&gt;Tips&lt;/strong&gt; you can implement to help you on your path to being 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46" y="279032"/>
            <a:ext cx="1344283" cy="14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269547"/>
            <a:ext cx="8596668" cy="1826581"/>
          </a:xfrm>
        </p:spPr>
        <p:txBody>
          <a:bodyPr/>
          <a:lstStyle/>
          <a:p>
            <a:r>
              <a:rPr lang="en-US" dirty="0"/>
              <a:t>IRB = </a:t>
            </a:r>
            <a:r>
              <a:rPr lang="en-US" cap="none" dirty="0"/>
              <a:t>Institutional Review Board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77335" y="4096128"/>
            <a:ext cx="8596668" cy="860400"/>
          </a:xfrm>
        </p:spPr>
        <p:txBody>
          <a:bodyPr/>
          <a:lstStyle/>
          <a:p>
            <a:r>
              <a:rPr lang="en-US" dirty="0"/>
              <a:t>We are people. </a:t>
            </a:r>
          </a:p>
        </p:txBody>
      </p:sp>
    </p:spTree>
    <p:extLst>
      <p:ext uri="{BB962C8B-B14F-4D97-AF65-F5344CB8AC3E}">
        <p14:creationId xmlns:p14="http://schemas.microsoft.com/office/powerpoint/2010/main" val="4212137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Once you have approval…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2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Post-approval submissions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1" y="2057400"/>
            <a:ext cx="6042804" cy="4038600"/>
          </a:xfrm>
        </p:spPr>
        <p:txBody>
          <a:bodyPr>
            <a:normAutofit/>
          </a:bodyPr>
          <a:lstStyle/>
          <a:p>
            <a:r>
              <a:rPr lang="en-US" sz="2400" dirty="0"/>
              <a:t>If you need to change your study: </a:t>
            </a:r>
            <a:r>
              <a:rPr lang="en-US" sz="2400" b="1" dirty="0"/>
              <a:t>Amendment</a:t>
            </a:r>
            <a:r>
              <a:rPr lang="en-US" sz="2400" dirty="0"/>
              <a:t> </a:t>
            </a:r>
          </a:p>
          <a:p>
            <a:r>
              <a:rPr lang="en-US" sz="2400" dirty="0"/>
              <a:t>Expedited and Full Board studies: </a:t>
            </a:r>
            <a:br>
              <a:rPr lang="en-US" sz="2400" dirty="0"/>
            </a:br>
            <a:r>
              <a:rPr lang="en-US" sz="2400" b="1" dirty="0"/>
              <a:t>Annual Continuing Reviews</a:t>
            </a:r>
          </a:p>
          <a:p>
            <a:r>
              <a:rPr lang="en-US" sz="2400" dirty="0"/>
              <a:t>Problems with the research: </a:t>
            </a:r>
            <a:br>
              <a:rPr lang="en-US" sz="2400" dirty="0"/>
            </a:br>
            <a:r>
              <a:rPr lang="en-US" sz="2400" b="1" dirty="0"/>
              <a:t>Reportable Event</a:t>
            </a:r>
          </a:p>
          <a:p>
            <a:pPr lvl="1"/>
            <a:r>
              <a:rPr lang="en-US" sz="2400" dirty="0"/>
              <a:t>Unexpected problems</a:t>
            </a:r>
          </a:p>
          <a:p>
            <a:pPr lvl="1"/>
            <a:r>
              <a:rPr lang="en-US" sz="2400" dirty="0"/>
              <a:t>Noncompliance: </a:t>
            </a:r>
            <a:br>
              <a:rPr lang="en-US" sz="2400" dirty="0"/>
            </a:br>
            <a:r>
              <a:rPr lang="en-US" sz="2400" dirty="0"/>
              <a:t>General, Serious, or Continuing</a:t>
            </a:r>
          </a:p>
        </p:txBody>
      </p:sp>
      <p:pic>
        <p:nvPicPr>
          <p:cNvPr id="2" name="Picture 1" descr="The Choice Is Yours | insightbyseymou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11" y="2398144"/>
            <a:ext cx="3218930" cy="24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6424" y="1509623"/>
            <a:ext cx="8762195" cy="1570007"/>
          </a:xfrm>
        </p:spPr>
        <p:txBody>
          <a:bodyPr>
            <a:normAutofit/>
          </a:bodyPr>
          <a:lstStyle/>
          <a:p>
            <a:r>
              <a:rPr lang="en-US" sz="4800" cap="none" dirty="0"/>
              <a:t>When in doubt, call or email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89187" y="3492278"/>
            <a:ext cx="8596668" cy="240819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hlinkClick r:id="rId2"/>
              </a:rPr>
              <a:t>irbinfo@uwm.edu</a:t>
            </a:r>
            <a:endParaRPr lang="en-US" sz="2800" dirty="0"/>
          </a:p>
          <a:p>
            <a:pPr algn="ctr"/>
            <a:endParaRPr lang="en-US" sz="1000" dirty="0"/>
          </a:p>
          <a:p>
            <a:pPr algn="ctr"/>
            <a:r>
              <a:rPr lang="en-US" sz="2800" dirty="0"/>
              <a:t>414-229-3173  /  414-229-3182  /  414-229-7455</a:t>
            </a:r>
          </a:p>
          <a:p>
            <a:pPr algn="ctr"/>
            <a:endParaRPr lang="en-US" sz="1000" dirty="0"/>
          </a:p>
          <a:p>
            <a:pPr algn="ctr"/>
            <a:r>
              <a:rPr lang="en-US" sz="2800" dirty="0"/>
              <a:t>We’re happy to help!</a:t>
            </a:r>
          </a:p>
        </p:txBody>
      </p:sp>
    </p:spTree>
    <p:extLst>
      <p:ext uri="{BB962C8B-B14F-4D97-AF65-F5344CB8AC3E}">
        <p14:creationId xmlns:p14="http://schemas.microsoft.com/office/powerpoint/2010/main" val="412255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makes up the IRB?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536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Regulations:</a:t>
            </a:r>
          </a:p>
          <a:p>
            <a:pPr lvl="1"/>
            <a:r>
              <a:rPr lang="en-US" dirty="0"/>
              <a:t>Minimum 5 members</a:t>
            </a:r>
          </a:p>
          <a:p>
            <a:pPr lvl="1"/>
            <a:r>
              <a:rPr lang="en-US" dirty="0"/>
              <a:t>Diverse in background / experience / race / gender</a:t>
            </a:r>
          </a:p>
          <a:p>
            <a:pPr lvl="1"/>
            <a:r>
              <a:rPr lang="en-US" dirty="0"/>
              <a:t>Scientists &amp; non-scientists</a:t>
            </a:r>
          </a:p>
          <a:p>
            <a:pPr lvl="1"/>
            <a:r>
              <a:rPr lang="en-US" dirty="0"/>
              <a:t>At least one member who is not affiliated with the institution</a:t>
            </a:r>
          </a:p>
          <a:p>
            <a:endParaRPr lang="en-US" dirty="0"/>
          </a:p>
          <a:p>
            <a:r>
              <a:rPr lang="en-US" dirty="0"/>
              <a:t>UWM IRB:</a:t>
            </a:r>
          </a:p>
          <a:p>
            <a:pPr lvl="1"/>
            <a:r>
              <a:rPr lang="en-US" dirty="0"/>
              <a:t>15 members + 11 alternates</a:t>
            </a:r>
          </a:p>
          <a:p>
            <a:pPr lvl="1"/>
            <a:r>
              <a:rPr lang="en-US" dirty="0"/>
              <a:t>Mix of gender, race, and expertise</a:t>
            </a:r>
          </a:p>
          <a:p>
            <a:pPr lvl="1"/>
            <a:r>
              <a:rPr lang="en-US" dirty="0"/>
              <a:t>Faculty members</a:t>
            </a:r>
          </a:p>
          <a:p>
            <a:pPr lvl="1"/>
            <a:r>
              <a:rPr lang="en-US" dirty="0"/>
              <a:t>Student members</a:t>
            </a:r>
          </a:p>
          <a:p>
            <a:pPr lvl="1"/>
            <a:r>
              <a:rPr lang="en-US" dirty="0"/>
              <a:t>Staff members</a:t>
            </a:r>
          </a:p>
          <a:p>
            <a:pPr lvl="1"/>
            <a:r>
              <a:rPr lang="en-US" dirty="0"/>
              <a:t>Unaffiliated</a:t>
            </a:r>
          </a:p>
        </p:txBody>
      </p:sp>
    </p:spTree>
    <p:extLst>
      <p:ext uri="{BB962C8B-B14F-4D97-AF65-F5344CB8AC3E}">
        <p14:creationId xmlns:p14="http://schemas.microsoft.com/office/powerpoint/2010/main" val="406012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IRB Office 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Melissa Spadanuda, IRB Manager</a:t>
            </a:r>
          </a:p>
          <a:p>
            <a:pPr marL="457200" lvl="1" indent="0">
              <a:buNone/>
            </a:pPr>
            <a:r>
              <a:rPr lang="en-US" dirty="0"/>
              <a:t>414-229-3173   /   </a:t>
            </a:r>
            <a:r>
              <a:rPr lang="en-US" dirty="0">
                <a:hlinkClick r:id="rId2"/>
              </a:rPr>
              <a:t>spadanud@uwm.edu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Melody Harries, IRB Administrator</a:t>
            </a:r>
          </a:p>
          <a:p>
            <a:pPr marL="457200" lvl="1" indent="0">
              <a:buNone/>
            </a:pPr>
            <a:r>
              <a:rPr lang="en-US" dirty="0"/>
              <a:t>414-229-3182   /   </a:t>
            </a:r>
            <a:r>
              <a:rPr lang="en-US" dirty="0">
                <a:hlinkClick r:id="rId3"/>
              </a:rPr>
              <a:t>harries@uwm.edu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Leah Stoiber, IRB Administrator</a:t>
            </a:r>
          </a:p>
          <a:p>
            <a:pPr marL="457200" lvl="1" indent="0">
              <a:buNone/>
            </a:pPr>
            <a:r>
              <a:rPr lang="en-US" dirty="0"/>
              <a:t>414-229-7455   /   </a:t>
            </a:r>
            <a:r>
              <a:rPr lang="en-US" dirty="0">
                <a:hlinkClick r:id="rId4"/>
              </a:rPr>
              <a:t>lstoiber@uwm.edu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General IRB questions: </a:t>
            </a:r>
            <a:r>
              <a:rPr lang="en-US" dirty="0">
                <a:hlinkClick r:id="rId5"/>
              </a:rPr>
              <a:t>irbinfo@uwm.edu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7394" y="2532571"/>
            <a:ext cx="4754880" cy="2727960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en-US" sz="2600" dirty="0"/>
              <a:t>University Safety &amp; Assurances</a:t>
            </a:r>
          </a:p>
          <a:p>
            <a:pPr marL="45720" indent="0" algn="ctr">
              <a:buNone/>
            </a:pPr>
            <a:r>
              <a:rPr lang="en-US" sz="2600" dirty="0"/>
              <a:t>Engelmann Hall 270</a:t>
            </a:r>
          </a:p>
          <a:p>
            <a:pPr marL="45720" indent="0" algn="ctr">
              <a:buNone/>
            </a:pPr>
            <a:r>
              <a:rPr lang="en-US" sz="2600" dirty="0"/>
              <a:t>PO Box 413</a:t>
            </a:r>
          </a:p>
          <a:p>
            <a:pPr marL="45720" indent="0" algn="ctr">
              <a:buNone/>
            </a:pPr>
            <a:r>
              <a:rPr lang="en-US" sz="2600" dirty="0"/>
              <a:t>Milwaukee, WI 53201</a:t>
            </a:r>
          </a:p>
          <a:p>
            <a:pPr marL="45720" indent="0" algn="ctr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dirty="0">
                <a:hlinkClick r:id="rId6"/>
              </a:rPr>
              <a:t>uwm.edu/</a:t>
            </a:r>
            <a:r>
              <a:rPr lang="en-US" dirty="0" err="1">
                <a:hlinkClick r:id="rId6"/>
              </a:rPr>
              <a:t>irb</a:t>
            </a:r>
            <a:endParaRPr lang="en-US" dirty="0"/>
          </a:p>
          <a:p>
            <a:pPr marL="4572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IRB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/>
              <a:t>Rules governing human subjects research </a:t>
            </a:r>
            <a:br>
              <a:rPr lang="en-US" sz="2800" dirty="0"/>
            </a:br>
            <a:r>
              <a:rPr lang="en-US" sz="2800" dirty="0"/>
              <a:t>before the 20</a:t>
            </a:r>
            <a:r>
              <a:rPr lang="en-US" sz="2800" baseline="30000" dirty="0"/>
              <a:t>th</a:t>
            </a:r>
            <a:r>
              <a:rPr lang="en-US" sz="2800" dirty="0"/>
              <a:t> century:</a:t>
            </a:r>
          </a:p>
        </p:txBody>
      </p:sp>
    </p:spTree>
    <p:extLst>
      <p:ext uri="{BB962C8B-B14F-4D97-AF65-F5344CB8AC3E}">
        <p14:creationId xmlns:p14="http://schemas.microsoft.com/office/powerpoint/2010/main" val="293896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46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35" y="1339012"/>
            <a:ext cx="2411948" cy="3462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IRB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31017" y="1798989"/>
            <a:ext cx="6652763" cy="4437185"/>
            <a:chOff x="5818910" y="968587"/>
            <a:chExt cx="6652763" cy="4437185"/>
          </a:xfrm>
        </p:grpSpPr>
        <p:pic>
          <p:nvPicPr>
            <p:cNvPr id="5" name="Picture 4" descr="File:&lt;strong&gt;Nazi&lt;/strong&gt; party rally grounds (1934).jpg - Wikimedia Common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910" y="968587"/>
              <a:ext cx="5541818" cy="3714249"/>
            </a:xfrm>
            <a:prstGeom prst="rect">
              <a:avLst/>
            </a:prstGeom>
          </p:spPr>
        </p:pic>
        <p:pic>
          <p:nvPicPr>
            <p:cNvPr id="6" name="Picture 5" descr="Hundreds of copies of Anne Frank diaries vandalized around Tokyo ...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1095" y="3096834"/>
              <a:ext cx="2540578" cy="2308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36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3540"/>
          </a:xfrm>
        </p:spPr>
        <p:txBody>
          <a:bodyPr/>
          <a:lstStyle/>
          <a:p>
            <a:r>
              <a:rPr lang="en-US" dirty="0"/>
              <a:t>Why does the IRB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77042"/>
            <a:ext cx="4184035" cy="4264319"/>
          </a:xfrm>
        </p:spPr>
        <p:txBody>
          <a:bodyPr/>
          <a:lstStyle/>
          <a:p>
            <a:r>
              <a:rPr lang="en-US" dirty="0"/>
              <a:t>Tuskegee Syphilis study (1932-1972)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89970" y="1777043"/>
            <a:ext cx="4184034" cy="4264320"/>
          </a:xfrm>
        </p:spPr>
        <p:txBody>
          <a:bodyPr/>
          <a:lstStyle/>
          <a:p>
            <a:r>
              <a:rPr lang="en-US" dirty="0" err="1"/>
              <a:t>Willowbrook</a:t>
            </a:r>
            <a:r>
              <a:rPr lang="en-US" dirty="0"/>
              <a:t> School studies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45" y="2588632"/>
            <a:ext cx="4984879" cy="313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5" y="2588633"/>
            <a:ext cx="4506711" cy="313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/>
          <p:nvPr/>
        </p:nvSpPr>
        <p:spPr>
          <a:xfrm>
            <a:off x="515995" y="5675854"/>
            <a:ext cx="4772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http://www.archives.gov/atlanta/exhibit/popups.php?p=6.1.10</a:t>
            </a:r>
          </a:p>
        </p:txBody>
      </p:sp>
    </p:spTree>
    <p:extLst>
      <p:ext uri="{BB962C8B-B14F-4D97-AF65-F5344CB8AC3E}">
        <p14:creationId xmlns:p14="http://schemas.microsoft.com/office/powerpoint/2010/main" val="3507247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IRB Basics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The Who, What, When, Where, Why and How of the IRB&amp;quot;&quot;/&gt;&lt;property id=&quot;20307&quot; value=&quot;271&quot;/&gt;&lt;/object&gt;&lt;object type=&quot;3&quot; unique_id=&quot;10005&quot;&gt;&lt;property id=&quot;20148&quot; value=&quot;5&quot;/&gt;&lt;property id=&quot;20300&quot; value=&quot;Slide 3 - &amp;quot;IRB = Institutional Review Board&amp;quot;&quot;/&gt;&lt;property id=&quot;20307&quot; value=&quot;272&quot;/&gt;&lt;/object&gt;&lt;object type=&quot;3&quot; unique_id=&quot;10006&quot;&gt;&lt;property id=&quot;20148&quot; value=&quot;5&quot;/&gt;&lt;property id=&quot;20300&quot; value=&quot;Slide 4 - &amp;quot;Who makes up the IRB? &amp;quot;&quot;/&gt;&lt;property id=&quot;20307&quot; value=&quot;259&quot;/&gt;&lt;/object&gt;&lt;object type=&quot;3&quot; unique_id=&quot;10007&quot;&gt;&lt;property id=&quot;20148&quot; value=&quot;5&quot;/&gt;&lt;property id=&quot;20300&quot; value=&quot;Slide 5 - &amp;quot;IRB Office Staff&amp;quot;&quot;/&gt;&lt;property id=&quot;20307&quot; value=&quot;257&quot;/&gt;&lt;/object&gt;&lt;object type=&quot;3&quot; unique_id=&quot;10008&quot;&gt;&lt;property id=&quot;20148&quot; value=&quot;5&quot;/&gt;&lt;property id=&quot;20300&quot; value=&quot;Slide 6 - &amp;quot;Why does the IRB exist?&amp;quot;&quot;/&gt;&lt;property id=&quot;20307&quot; value=&quot;280&quot;/&gt;&lt;/object&gt;&lt;object type=&quot;3&quot; unique_id=&quot;10009&quot;&gt;&lt;property id=&quot;20148&quot; value=&quot;5&quot;/&gt;&lt;property id=&quot;20300&quot; value=&quot;Slide 7&quot;/&gt;&lt;property id=&quot;20307&quot; value=&quot;281&quot;/&gt;&lt;/object&gt;&lt;object type=&quot;3&quot; unique_id=&quot;10010&quot;&gt;&lt;property id=&quot;20148&quot; value=&quot;5&quot;/&gt;&lt;property id=&quot;20300&quot; value=&quot;Slide 8 - &amp;quot;Why does the IRB exist?&amp;quot;&quot;/&gt;&lt;property id=&quot;20307&quot; value=&quot;282&quot;/&gt;&lt;/object&gt;&lt;object type=&quot;3&quot; unique_id=&quot;10011&quot;&gt;&lt;property id=&quot;20148&quot; value=&quot;5&quot;/&gt;&lt;property id=&quot;20300&quot; value=&quot;Slide 9 - &amp;quot;Why does the IRB exist?&amp;quot;&quot;/&gt;&lt;property id=&quot;20307&quot; value=&quot;283&quot;/&gt;&lt;/object&gt;&lt;object type=&quot;3&quot; unique_id=&quot;10012&quot;&gt;&lt;property id=&quot;20148&quot; value=&quot;5&quot;/&gt;&lt;property id=&quot;20300&quot; value=&quot;Slide 10 - &amp;quot;Why does the IRB exist?&amp;quot;&quot;/&gt;&lt;property id=&quot;20307&quot; value=&quot;284&quot;/&gt;&lt;/object&gt;&lt;object type=&quot;3&quot; unique_id=&quot;10013&quot;&gt;&lt;property id=&quot;20148&quot; value=&quot;5&quot;/&gt;&lt;property id=&quot;20300&quot; value=&quot;Slide 11 - &amp;quot;Why does the IRB exist?&amp;quot;&quot;/&gt;&lt;property id=&quot;20307&quot; value=&quot;285&quot;/&gt;&lt;/object&gt;&lt;object type=&quot;3&quot; unique_id=&quot;10014&quot;&gt;&lt;property id=&quot;20148&quot; value=&quot;5&quot;/&gt;&lt;property id=&quot;20300&quot; value=&quot;Slide 12 - &amp;quot;The Belmont Principles&amp;quot;&quot;/&gt;&lt;property id=&quot;20307&quot; value=&quot;286&quot;/&gt;&lt;/object&gt;&lt;object type=&quot;3&quot; unique_id=&quot;10015&quot;&gt;&lt;property id=&quot;20148&quot; value=&quot;5&quot;/&gt;&lt;property id=&quot;20300&quot; value=&quot;Slide 13 - &amp;quot;What does the IRB do?&amp;quot;&quot;/&gt;&lt;property id=&quot;20307&quot; value=&quot;258&quot;/&gt;&lt;/object&gt;&lt;object type=&quot;3&quot; unique_id=&quot;10016&quot;&gt;&lt;property id=&quot;20148&quot; value=&quot;5&quot;/&gt;&lt;property id=&quot;20300&quot; value=&quot;Slide 14 - &amp;quot;The Belmont Principles&amp;quot;&quot;/&gt;&lt;property id=&quot;20307&quot; value=&quot;287&quot;/&gt;&lt;/object&gt;&lt;object type=&quot;3&quot; unique_id=&quot;10017&quot;&gt;&lt;property id=&quot;20148&quot; value=&quot;5&quot;/&gt;&lt;property id=&quot;20300&quot; value=&quot;Slide 15 - &amp;quot;IRB Criteria for approval &amp;quot;&quot;/&gt;&lt;property id=&quot;20307&quot; value=&quot;270&quot;/&gt;&lt;/object&gt;&lt;object type=&quot;3&quot; unique_id=&quot;10018&quot;&gt;&lt;property id=&quot;20148&quot; value=&quot;5&quot;/&gt;&lt;property id=&quot;20300&quot; value=&quot;Slide 16 - &amp;quot;Informed Consent&amp;quot;&quot;/&gt;&lt;property id=&quot;20307&quot; value=&quot;291&quot;/&gt;&lt;/object&gt;&lt;object type=&quot;3&quot; unique_id=&quot;10019&quot;&gt;&lt;property id=&quot;20148&quot; value=&quot;5&quot;/&gt;&lt;property id=&quot;20300&quot; value=&quot;Slide 17 - &amp;quot;Informed Consent Document&amp;quot;&quot;/&gt;&lt;property id=&quot;20307&quot; value=&quot;292&quot;/&gt;&lt;/object&gt;&lt;object type=&quot;3&quot; unique_id=&quot;10020&quot;&gt;&lt;property id=&quot;20148&quot; value=&quot;5&quot;/&gt;&lt;property id=&quot;20300&quot; value=&quot;Slide 18 - &amp;quot;How does the IRB review studies?&amp;quot;&quot;/&gt;&lt;property id=&quot;20307&quot; value=&quot;269&quot;/&gt;&lt;/object&gt;&lt;object type=&quot;3&quot; unique_id=&quot;10021&quot;&gt;&lt;property id=&quot;20148&quot; value=&quot;5&quot;/&gt;&lt;property id=&quot;20300&quot; value=&quot;Slide 19 - &amp;quot;How does the IRB review studies?&amp;quot;&quot;/&gt;&lt;property id=&quot;20307&quot; value=&quot;288&quot;/&gt;&lt;/object&gt;&lt;object type=&quot;3&quot; unique_id=&quot;10022&quot;&gt;&lt;property id=&quot;20148&quot; value=&quot;5&quot;/&gt;&lt;property id=&quot;20300&quot; value=&quot;Slide 20 - &amp;quot;How does the IRB review studies?&amp;quot;&quot;/&gt;&lt;property id=&quot;20307&quot; value=&quot;289&quot;/&gt;&lt;/object&gt;&lt;object type=&quot;3&quot; unique_id=&quot;10023&quot;&gt;&lt;property id=&quot;20148&quot; value=&quot;5&quot;/&gt;&lt;property id=&quot;20300&quot; value=&quot;Slide 21 - &amp;quot;How does the IRB review studies?&amp;quot;&quot;/&gt;&lt;property id=&quot;20307&quot; value=&quot;290&quot;/&gt;&lt;/object&gt;&lt;object type=&quot;3&quot; unique_id=&quot;10024&quot;&gt;&lt;property id=&quot;20148&quot; value=&quot;5&quot;/&gt;&lt;property id=&quot;20300&quot; value=&quot;Slide 22 - &amp;quot;When does the IRB review studies?&amp;quot;&quot;/&gt;&lt;property id=&quot;20307&quot; value=&quot;262&quot;/&gt;&lt;/object&gt;&lt;object type=&quot;3&quot; unique_id=&quot;10025&quot;&gt;&lt;property id=&quot;20148&quot; value=&quot;5&quot;/&gt;&lt;property id=&quot;20300&quot; value=&quot;Slide 23 - &amp;quot;So you want to do research…&amp;quot;&quot;/&gt;&lt;property id=&quot;20307&quot; value=&quot;263&quot;/&gt;&lt;/object&gt;&lt;object type=&quot;3&quot; unique_id=&quot;10026&quot;&gt;&lt;property id=&quot;20148&quot; value=&quot;5&quot;/&gt;&lt;property id=&quot;20300&quot; value=&quot;Slide 24 - &amp;quot;Step 1: Is it Human Subjects Research?&amp;quot;&quot;/&gt;&lt;property id=&quot;20307&quot; value=&quot;264&quot;/&gt;&lt;/object&gt;&lt;object type=&quot;3&quot; unique_id=&quot;10028&quot;&gt;&lt;property id=&quot;20148&quot; value=&quot;5&quot;/&gt;&lt;property id=&quot;20300&quot; value=&quot;Slide 26 - &amp;quot;To-Do List&amp;quot;&quot;/&gt;&lt;property id=&quot;20307&quot; value=&quot;265&quot;/&gt;&lt;/object&gt;&lt;object type=&quot;3&quot; unique_id=&quot;10029&quot;&gt;&lt;property id=&quot;20148&quot; value=&quot;5&quot;/&gt;&lt;property id=&quot;20300&quot; value=&quot;Slide 27 - &amp;quot;What to submit?&amp;quot;&quot;/&gt;&lt;property id=&quot;20307&quot; value=&quot;277&quot;/&gt;&lt;/object&gt;&lt;object type=&quot;3&quot; unique_id=&quot;10030&quot;&gt;&lt;property id=&quot;20148&quot; value=&quot;5&quot;/&gt;&lt;property id=&quot;20300&quot; value=&quot;Slide 28 - &amp;quot;Special Considerations&amp;quot;&quot;/&gt;&lt;property id=&quot;20307&quot; value=&quot;275&quot;/&gt;&lt;/object&gt;&lt;object type=&quot;3&quot; unique_id=&quot;10031&quot;&gt;&lt;property id=&quot;20148&quot; value=&quot;5&quot;/&gt;&lt;property id=&quot;20300&quot; value=&quot;Slide 29 - &amp;quot;Tips for quicker reviews&amp;quot;&quot;/&gt;&lt;property id=&quot;20307&quot; value=&quot;266&quot;/&gt;&lt;/object&gt;&lt;object type=&quot;3&quot; unique_id=&quot;10032&quot;&gt;&lt;property id=&quot;20148&quot; value=&quot;5&quot;/&gt;&lt;property id=&quot;20300&quot; value=&quot;Slide 30 - &amp;quot;Once you have approval…&amp;quot;&quot;/&gt;&lt;property id=&quot;20307&quot; value=&quot;273&quot;/&gt;&lt;/object&gt;&lt;object type=&quot;3&quot; unique_id=&quot;10033&quot;&gt;&lt;property id=&quot;20148&quot; value=&quot;5&quot;/&gt;&lt;property id=&quot;20300&quot; value=&quot;Slide 31 - &amp;quot;Post-approval submissions&amp;quot;&quot;/&gt;&lt;property id=&quot;20307&quot; value=&quot;274&quot;/&gt;&lt;/object&gt;&lt;object type=&quot;3&quot; unique_id=&quot;10034&quot;&gt;&lt;property id=&quot;20148&quot; value=&quot;5&quot;/&gt;&lt;property id=&quot;20300&quot; value=&quot;Slide 32 - &amp;quot;When in doubt, call or email&amp;quot;&quot;/&gt;&lt;property id=&quot;20307&quot; value=&quot;279&quot;/&gt;&lt;/object&gt;&lt;object type=&quot;3&quot; unique_id=&quot;10137&quot;&gt;&lt;property id=&quot;20148&quot; value=&quot;5&quot;/&gt;&lt;property id=&quot;20300&quot; value=&quot;Slide 25 - &amp;quot;Step 1: Is it Human Subjects Research?&amp;quot;&quot;/&gt;&lt;property id=&quot;20307&quot; value=&quot;293&quot;/&gt;&lt;/object&gt;&lt;/object&gt;&lt;object type=&quot;8&quot; unique_id=&quot;100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685</TotalTime>
  <Words>1161</Words>
  <Application>Microsoft Office PowerPoint</Application>
  <PresentationFormat>Widescreen</PresentationFormat>
  <Paragraphs>195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Corbel</vt:lpstr>
      <vt:lpstr>Trebuchet MS</vt:lpstr>
      <vt:lpstr>Wingdings 3</vt:lpstr>
      <vt:lpstr>Facet</vt:lpstr>
      <vt:lpstr>IRB Basics</vt:lpstr>
      <vt:lpstr>The Who, What, When, Where, Why and How of the IRB</vt:lpstr>
      <vt:lpstr>IRB = Institutional Review Board</vt:lpstr>
      <vt:lpstr>Who makes up the IRB? </vt:lpstr>
      <vt:lpstr>IRB Office Staff</vt:lpstr>
      <vt:lpstr>Why does the IRB exist?</vt:lpstr>
      <vt:lpstr>PowerPoint Presentation</vt:lpstr>
      <vt:lpstr>Why does the IRB exist?</vt:lpstr>
      <vt:lpstr>Why does the IRB exist?</vt:lpstr>
      <vt:lpstr>Why does the IRB exist?</vt:lpstr>
      <vt:lpstr>Why does the IRB exist?</vt:lpstr>
      <vt:lpstr>The Belmont Principles</vt:lpstr>
      <vt:lpstr>What does the IRB do?</vt:lpstr>
      <vt:lpstr>The Belmont Principles</vt:lpstr>
      <vt:lpstr>IRB Criteria for approval </vt:lpstr>
      <vt:lpstr>Informed Consent</vt:lpstr>
      <vt:lpstr>Informed Consent Document</vt:lpstr>
      <vt:lpstr>How does the IRB review studies?</vt:lpstr>
      <vt:lpstr>How does the IRB review studies?</vt:lpstr>
      <vt:lpstr>How does the IRB review studies?</vt:lpstr>
      <vt:lpstr>How does the IRB review studies?</vt:lpstr>
      <vt:lpstr>When does the IRB review studies?</vt:lpstr>
      <vt:lpstr>So you want to do research…</vt:lpstr>
      <vt:lpstr>Step 1: Is it Human Subjects Research?</vt:lpstr>
      <vt:lpstr>Step 1: Is it Human Subjects Research?</vt:lpstr>
      <vt:lpstr>To-Do List</vt:lpstr>
      <vt:lpstr>What to submit?</vt:lpstr>
      <vt:lpstr>Special Considerations</vt:lpstr>
      <vt:lpstr>Tips for quicker reviews</vt:lpstr>
      <vt:lpstr>Once you have approval…</vt:lpstr>
      <vt:lpstr>Post-approval submissions</vt:lpstr>
      <vt:lpstr>When in doubt, call or email</vt:lpstr>
    </vt:vector>
  </TitlesOfParts>
  <Company>UW - Milwaukee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IRB Basics</dc:title>
  <dc:creator>Melody G Harries</dc:creator>
  <cp:lastModifiedBy>Melody G Harries</cp:lastModifiedBy>
  <cp:revision>71</cp:revision>
  <dcterms:created xsi:type="dcterms:W3CDTF">2016-09-16T14:25:09Z</dcterms:created>
  <dcterms:modified xsi:type="dcterms:W3CDTF">2018-07-27T20:41:39Z</dcterms:modified>
</cp:coreProperties>
</file>